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  <p:embeddedFontLst>
    <p:embeddedFont>
      <p:font typeface="Söhne 1" panose="020B0604020202020204" charset="0"/>
      <p:regular r:id="rId31"/>
      <p:bold r:id="rId32"/>
    </p:embeddedFont>
    <p:embeddedFont>
      <p:font typeface="Söhne 2" panose="020B0604020202020204" charset="0"/>
      <p:regular r:id="rId33"/>
      <p:bold r:id="rId34"/>
    </p:embeddedFont>
    <p:embeddedFont>
      <p:font typeface="Söhne Halbfett" panose="020B060402020202020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0B5A6C-DE9A-F78D-1DC7-51F4836D74F9}" v="14" dt="2024-05-08T10:49:22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73" d="100"/>
          <a:sy n="73" d="100"/>
        </p:scale>
        <p:origin x="10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ye Booth" userId="S::faye.booth@educationcompany.co.uk::d3db5133-954f-4a14-819c-c964e48f1803" providerId="AD" clId="Web-{F70B5A6C-DE9A-F78D-1DC7-51F4836D74F9}"/>
    <pc:docChg chg="modSld">
      <pc:chgData name="Faye Booth" userId="S::faye.booth@educationcompany.co.uk::d3db5133-954f-4a14-819c-c964e48f1803" providerId="AD" clId="Web-{F70B5A6C-DE9A-F78D-1DC7-51F4836D74F9}" dt="2024-05-08T10:49:22.300" v="6" actId="20577"/>
      <pc:docMkLst>
        <pc:docMk/>
      </pc:docMkLst>
      <pc:sldChg chg="modSp">
        <pc:chgData name="Faye Booth" userId="S::faye.booth@educationcompany.co.uk::d3db5133-954f-4a14-819c-c964e48f1803" providerId="AD" clId="Web-{F70B5A6C-DE9A-F78D-1DC7-51F4836D74F9}" dt="2024-05-08T10:49:22.300" v="6" actId="20577"/>
        <pc:sldMkLst>
          <pc:docMk/>
          <pc:sldMk cId="0" sldId="261"/>
        </pc:sldMkLst>
        <pc:spChg chg="mod">
          <ac:chgData name="Faye Booth" userId="S::faye.booth@educationcompany.co.uk::d3db5133-954f-4a14-819c-c964e48f1803" providerId="AD" clId="Web-{F70B5A6C-DE9A-F78D-1DC7-51F4836D74F9}" dt="2024-05-08T10:49:22.300" v="6" actId="20577"/>
          <ac:spMkLst>
            <pc:docMk/>
            <pc:sldMk cId="0" sldId="261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7E951-8502-7248-8566-0CCC8E4714E0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53348-837E-4846-BE69-7E5E431D3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0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53348-837E-4846-BE69-7E5E431D38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4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12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1152" y="2570928"/>
            <a:ext cx="10249696" cy="3062097"/>
          </a:xfrm>
          <a:custGeom>
            <a:avLst/>
            <a:gdLst/>
            <a:ahLst/>
            <a:cxnLst/>
            <a:rect l="l" t="t" r="r" b="b"/>
            <a:pathLst>
              <a:path w="10249696" h="3062097">
                <a:moveTo>
                  <a:pt x="0" y="0"/>
                </a:moveTo>
                <a:lnTo>
                  <a:pt x="10249696" y="0"/>
                </a:lnTo>
                <a:lnTo>
                  <a:pt x="10249696" y="3062097"/>
                </a:lnTo>
                <a:lnTo>
                  <a:pt x="0" y="3062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CB322DB1-8413-F446-A332-A902A184A09A}"/>
              </a:ext>
            </a:extLst>
          </p:cNvPr>
          <p:cNvSpPr/>
          <p:nvPr/>
        </p:nvSpPr>
        <p:spPr>
          <a:xfrm>
            <a:off x="346746" y="1069858"/>
            <a:ext cx="3234654" cy="805237"/>
          </a:xfrm>
          <a:custGeom>
            <a:avLst/>
            <a:gdLst/>
            <a:ahLst/>
            <a:cxnLst/>
            <a:rect l="l" t="t" r="r" b="b"/>
            <a:pathLst>
              <a:path w="3439617" h="719512">
                <a:moveTo>
                  <a:pt x="0" y="0"/>
                </a:moveTo>
                <a:lnTo>
                  <a:pt x="3439617" y="0"/>
                </a:lnTo>
                <a:lnTo>
                  <a:pt x="3439617" y="719512"/>
                </a:lnTo>
                <a:lnTo>
                  <a:pt x="0" y="719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33213" y="1069858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Step 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8839" y="2168449"/>
            <a:ext cx="4359879" cy="327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r>
              <a:rPr lang="en-US" sz="2499">
                <a:solidFill>
                  <a:srgbClr val="000000"/>
                </a:solidFill>
                <a:latin typeface="Söhne 2"/>
              </a:rPr>
              <a:t>Stretch the large, open end of this balloon over the wide opening at the bottom of the bottle.</a:t>
            </a:r>
          </a:p>
          <a:p>
            <a:pPr>
              <a:lnSpc>
                <a:spcPts val="3249"/>
              </a:lnSpc>
            </a:pPr>
            <a:endParaRPr lang="en-US" sz="2499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3249"/>
              </a:lnSpc>
            </a:pPr>
            <a:r>
              <a:rPr lang="en-US" sz="2499">
                <a:solidFill>
                  <a:srgbClr val="000000"/>
                </a:solidFill>
                <a:latin typeface="Söhne 2"/>
              </a:rPr>
              <a:t>This balloon at the bottom of the bottle is like the diaphragm.</a:t>
            </a:r>
          </a:p>
        </p:txBody>
      </p:sp>
      <p:sp>
        <p:nvSpPr>
          <p:cNvPr id="8" name="Freeform 8"/>
          <p:cNvSpPr/>
          <p:nvPr/>
        </p:nvSpPr>
        <p:spPr>
          <a:xfrm>
            <a:off x="5701882" y="0"/>
            <a:ext cx="6490118" cy="6858000"/>
          </a:xfrm>
          <a:custGeom>
            <a:avLst/>
            <a:gdLst/>
            <a:ahLst/>
            <a:cxnLst/>
            <a:rect l="l" t="t" r="r" b="b"/>
            <a:pathLst>
              <a:path w="6490118" h="6858000">
                <a:moveTo>
                  <a:pt x="0" y="0"/>
                </a:moveTo>
                <a:lnTo>
                  <a:pt x="6490118" y="0"/>
                </a:lnTo>
                <a:lnTo>
                  <a:pt x="649011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97" t="-11194" r="-25076" b="-18745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457200" y="819645"/>
            <a:ext cx="3104884" cy="952625"/>
          </a:xfrm>
          <a:custGeom>
            <a:avLst/>
            <a:gdLst/>
            <a:ahLst/>
            <a:cxnLst/>
            <a:rect l="l" t="t" r="r" b="b"/>
            <a:pathLst>
              <a:path w="3358152" h="869641">
                <a:moveTo>
                  <a:pt x="0" y="0"/>
                </a:moveTo>
                <a:lnTo>
                  <a:pt x="3358152" y="0"/>
                </a:lnTo>
                <a:lnTo>
                  <a:pt x="3358152" y="869641"/>
                </a:lnTo>
                <a:lnTo>
                  <a:pt x="0" y="869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099" b="-17767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33213" y="935635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Step 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1999708"/>
            <a:ext cx="4605956" cy="407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0"/>
              </a:lnSpc>
            </a:pPr>
            <a:r>
              <a:rPr lang="en-US" sz="2300">
                <a:solidFill>
                  <a:srgbClr val="000000"/>
                </a:solidFill>
                <a:latin typeface="Söhne 2"/>
              </a:rPr>
              <a:t>Holding the bottom balloon in place, gently pull the knotted end down, away from the bottle.</a:t>
            </a:r>
          </a:p>
          <a:p>
            <a:pPr>
              <a:lnSpc>
                <a:spcPts val="2990"/>
              </a:lnSpc>
            </a:pPr>
            <a:endParaRPr lang="en-US" sz="23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300">
                <a:solidFill>
                  <a:srgbClr val="000000"/>
                </a:solidFill>
                <a:latin typeface="Söhne 2"/>
              </a:rPr>
              <a:t>As you pull this balloon down, the other balloon, hanging from the neck of the bottle, will fill with air.</a:t>
            </a:r>
          </a:p>
          <a:p>
            <a:pPr>
              <a:lnSpc>
                <a:spcPts val="2990"/>
              </a:lnSpc>
            </a:pPr>
            <a:endParaRPr lang="en-US" sz="23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300">
                <a:solidFill>
                  <a:srgbClr val="000000"/>
                </a:solidFill>
                <a:latin typeface="Söhne 2"/>
              </a:rPr>
              <a:t>When you gently release the knot, the balloon at the top of the bottle will empty of air.</a:t>
            </a:r>
          </a:p>
        </p:txBody>
      </p:sp>
      <p:sp>
        <p:nvSpPr>
          <p:cNvPr id="8" name="Freeform 8"/>
          <p:cNvSpPr/>
          <p:nvPr/>
        </p:nvSpPr>
        <p:spPr>
          <a:xfrm rot="-397314">
            <a:off x="5328109" y="-351334"/>
            <a:ext cx="7237664" cy="7560669"/>
          </a:xfrm>
          <a:custGeom>
            <a:avLst/>
            <a:gdLst/>
            <a:ahLst/>
            <a:cxnLst/>
            <a:rect l="l" t="t" r="r" b="b"/>
            <a:pathLst>
              <a:path w="7237664" h="7560669">
                <a:moveTo>
                  <a:pt x="790844" y="0"/>
                </a:moveTo>
                <a:lnTo>
                  <a:pt x="7237664" y="748420"/>
                </a:lnTo>
                <a:lnTo>
                  <a:pt x="6446821" y="7560668"/>
                </a:lnTo>
                <a:lnTo>
                  <a:pt x="0" y="6812248"/>
                </a:lnTo>
                <a:lnTo>
                  <a:pt x="790844" y="0"/>
                </a:lnTo>
                <a:close/>
              </a:path>
            </a:pathLst>
          </a:custGeom>
          <a:blipFill>
            <a:blip r:embed="rId3"/>
            <a:stretch>
              <a:fillRect l="-57002" t="-11096" r="-13624" b="-11406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1B3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33508" y="0"/>
            <a:ext cx="5458489" cy="6858000"/>
          </a:xfrm>
          <a:custGeom>
            <a:avLst/>
            <a:gdLst/>
            <a:ahLst/>
            <a:cxnLst/>
            <a:rect l="l" t="t" r="r" b="b"/>
            <a:pathLst>
              <a:path w="5458489" h="6858000">
                <a:moveTo>
                  <a:pt x="0" y="0"/>
                </a:moveTo>
                <a:lnTo>
                  <a:pt x="5458489" y="0"/>
                </a:lnTo>
                <a:lnTo>
                  <a:pt x="545848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590" r="-4586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3580" y="879708"/>
            <a:ext cx="5623420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Hard-working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lungs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3580" y="1872557"/>
            <a:ext cx="5242420" cy="3886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The lungs have the important job of supporting gas exchange. They deliver oxygen to our blood and extract carbon dioxide from our blood.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They also trap and get rid of harmful substances from the air. They do this by trapping things like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bacteria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 and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pollution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 in the sticky mucus that lines our lungs.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The mucus, along with the harmful substances, leave our bodies when we cough.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838738" y="0"/>
            <a:ext cx="6353262" cy="6858000"/>
          </a:xfrm>
          <a:custGeom>
            <a:avLst/>
            <a:gdLst/>
            <a:ahLst/>
            <a:cxnLst/>
            <a:rect l="l" t="t" r="r" b="b"/>
            <a:pathLst>
              <a:path w="6353262" h="6858000">
                <a:moveTo>
                  <a:pt x="0" y="0"/>
                </a:moveTo>
                <a:lnTo>
                  <a:pt x="6353262" y="0"/>
                </a:lnTo>
                <a:lnTo>
                  <a:pt x="635326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535" t="-11498" r="-3299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99656" y="1349393"/>
            <a:ext cx="4067961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Healthy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lungs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9657" y="3646403"/>
            <a:ext cx="4067961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Just like other parts of our body, it's important to look after our lungs.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There are lots of ways to do this and you're probably doing some of them already!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99657" y="2399568"/>
            <a:ext cx="4067961" cy="88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Söhne 1"/>
              </a:rPr>
              <a:t>Can you think of some ways we keep our bodies healthy?</a:t>
            </a:r>
          </a:p>
          <a:p>
            <a:pPr>
              <a:lnSpc>
                <a:spcPts val="140"/>
              </a:lnSpc>
            </a:pPr>
            <a:endParaRPr lang="en-US" sz="2400">
              <a:solidFill>
                <a:srgbClr val="FFFFFF"/>
              </a:solidFill>
              <a:latin typeface="Söhne 1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99657" y="1785620"/>
            <a:ext cx="3716117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Lung capacity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99657" y="2885801"/>
            <a:ext cx="4135073" cy="226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0"/>
              </a:lnSpc>
            </a:pPr>
            <a:r>
              <a:rPr lang="en-US" sz="2000">
                <a:solidFill>
                  <a:srgbClr val="000000"/>
                </a:solidFill>
                <a:latin typeface="Söhne 2"/>
              </a:rPr>
              <a:t>Exercise helps your lungs to improve their capacity (that means how much air they can hold).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000000"/>
                </a:solidFill>
                <a:latin typeface="Söhne 2"/>
              </a:rPr>
              <a:t>You might be surprised to learn that we breathe in around 13 pints of air every minute!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98086" y="752912"/>
            <a:ext cx="5028370" cy="4721540"/>
            <a:chOff x="0" y="0"/>
            <a:chExt cx="6704493" cy="62953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932167" y="509142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031586" y="967181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5" y="0"/>
                  </a:lnTo>
                  <a:lnTo>
                    <a:pt x="1536285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958822" y="1210997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5" y="0"/>
                  </a:lnTo>
                  <a:lnTo>
                    <a:pt x="1536285" y="3983886"/>
                  </a:lnTo>
                  <a:lnTo>
                    <a:pt x="0" y="3983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4069178" y="1710267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168207" y="2311501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5732473" y="1246429"/>
            <a:ext cx="4987392" cy="4925771"/>
            <a:chOff x="0" y="0"/>
            <a:chExt cx="6649856" cy="65676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768143" y="375920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36286" y="833221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5" y="0"/>
                  </a:lnTo>
                  <a:lnTo>
                    <a:pt x="1536285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364567" y="1088969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224971" y="1576695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6"/>
                  </a:lnTo>
                  <a:lnTo>
                    <a:pt x="0" y="3983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180327" y="1991943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113570" y="2583809"/>
              <a:ext cx="1536286" cy="3983885"/>
            </a:xfrm>
            <a:custGeom>
              <a:avLst/>
              <a:gdLst/>
              <a:ahLst/>
              <a:cxnLst/>
              <a:rect l="l" t="t" r="r" b="b"/>
              <a:pathLst>
                <a:path w="1536286" h="3983885">
                  <a:moveTo>
                    <a:pt x="0" y="0"/>
                  </a:moveTo>
                  <a:lnTo>
                    <a:pt x="1536286" y="0"/>
                  </a:lnTo>
                  <a:lnTo>
                    <a:pt x="1536286" y="3983885"/>
                  </a:lnTo>
                  <a:lnTo>
                    <a:pt x="0" y="398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1B3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53580" y="1416603"/>
            <a:ext cx="4175620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Get moving!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3580" y="2364711"/>
            <a:ext cx="4403521" cy="323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When we are physically active, our lungs have to work harder.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You might be bouncing on a trampoline, walking the dog, climbing in the park, or swimming at the local pool.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Whatever you do to exercise your body is great for your lungs! 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D9589A8-B919-4E4F-A1A5-5F1B46FA476C}"/>
              </a:ext>
            </a:extLst>
          </p:cNvPr>
          <p:cNvSpPr/>
          <p:nvPr/>
        </p:nvSpPr>
        <p:spPr>
          <a:xfrm>
            <a:off x="5746696" y="0"/>
            <a:ext cx="6445304" cy="6858000"/>
          </a:xfrm>
          <a:custGeom>
            <a:avLst/>
            <a:gdLst/>
            <a:ahLst/>
            <a:cxnLst/>
            <a:rect l="l" t="t" r="r" b="b"/>
            <a:pathLst>
              <a:path w="6445304" h="6858000">
                <a:moveTo>
                  <a:pt x="0" y="0"/>
                </a:moveTo>
                <a:lnTo>
                  <a:pt x="6445304" y="0"/>
                </a:lnTo>
                <a:lnTo>
                  <a:pt x="644530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85" r="-28072" b="-7460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33213" y="913264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Healthy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eating</a:t>
            </a:r>
          </a:p>
        </p:txBody>
      </p:sp>
      <p:sp>
        <p:nvSpPr>
          <p:cNvPr id="6" name="Freeform 6"/>
          <p:cNvSpPr/>
          <p:nvPr/>
        </p:nvSpPr>
        <p:spPr>
          <a:xfrm rot="5400000">
            <a:off x="5969466" y="635466"/>
            <a:ext cx="6858000" cy="5587068"/>
          </a:xfrm>
          <a:custGeom>
            <a:avLst/>
            <a:gdLst/>
            <a:ahLst/>
            <a:cxnLst/>
            <a:rect l="l" t="t" r="r" b="b"/>
            <a:pathLst>
              <a:path w="6858000" h="5587068">
                <a:moveTo>
                  <a:pt x="0" y="0"/>
                </a:moveTo>
                <a:lnTo>
                  <a:pt x="6858000" y="0"/>
                </a:lnTo>
                <a:lnTo>
                  <a:pt x="6858000" y="5587068"/>
                </a:lnTo>
                <a:lnTo>
                  <a:pt x="0" y="558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00" r="-1110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33213" y="1928833"/>
            <a:ext cx="4962787" cy="388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000000"/>
                </a:solidFill>
                <a:latin typeface="Söhne 2"/>
              </a:rPr>
              <a:t>You probably already know that eating healthy foods and staying hydrated is good for our bodies and minds.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000000"/>
                </a:solidFill>
                <a:latin typeface="Söhne 2"/>
              </a:rPr>
              <a:t>Eating healthily and drinking water is an important part of good lung health.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Our bodies need energy from good foods to fuel all the organs (including the lungs).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Drinking water can help keep the mucus lining in our lungs from becoming too thick.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725949" y="0"/>
            <a:ext cx="6466051" cy="6858000"/>
          </a:xfrm>
          <a:custGeom>
            <a:avLst/>
            <a:gdLst/>
            <a:ahLst/>
            <a:cxnLst/>
            <a:rect l="l" t="t" r="r" b="b"/>
            <a:pathLst>
              <a:path w="6466051" h="6858000">
                <a:moveTo>
                  <a:pt x="0" y="0"/>
                </a:moveTo>
                <a:lnTo>
                  <a:pt x="6466051" y="0"/>
                </a:lnTo>
                <a:lnTo>
                  <a:pt x="646605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83" t="-6338" r="-37023" b="-249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99657" y="1942215"/>
            <a:ext cx="382778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What we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inhale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9657" y="3042396"/>
            <a:ext cx="3989664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We can also look after our lungs by trying not to breathe in polluted air or harmful substances.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This applies both indoors and outdoors.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1400" y="1827073"/>
            <a:ext cx="1808597" cy="180859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3414119" y="1827073"/>
            <a:ext cx="1808597" cy="180859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3"/>
              <a:stretch>
                <a:fillRect l="-66773" t="-39581" r="-63779" b="-39961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460841" y="1827073"/>
            <a:ext cx="1808597" cy="18085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4"/>
              <a:stretch>
                <a:fillRect l="-42316" t="-9371" r="-34371" b="-842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03560" y="1827073"/>
            <a:ext cx="1808597" cy="180859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5"/>
              <a:stretch>
                <a:fillRect t="-16115" b="-1611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2424917" y="3825610"/>
            <a:ext cx="1808597" cy="180859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6"/>
              <a:stretch>
                <a:fillRect l="-20995" r="-12337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4467637" y="3825610"/>
            <a:ext cx="1808597" cy="180859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7"/>
              <a:stretch>
                <a:fillRect t="-6184" b="-43768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6514358" y="3825610"/>
            <a:ext cx="1808597" cy="180859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8"/>
              <a:stretch>
                <a:fillRect l="-48691" t="-13938" r="-23144" b="-618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8557077" y="3825610"/>
            <a:ext cx="1808597" cy="180859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9"/>
              <a:stretch>
                <a:fillRect l="-38605" r="-11394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950690" y="388406"/>
            <a:ext cx="4592837" cy="702459"/>
            <a:chOff x="0" y="0"/>
            <a:chExt cx="6123783" cy="936612"/>
          </a:xfrm>
        </p:grpSpPr>
        <p:sp>
          <p:nvSpPr>
            <p:cNvPr id="22" name="Freeform 22"/>
            <p:cNvSpPr/>
            <p:nvPr/>
          </p:nvSpPr>
          <p:spPr>
            <a:xfrm>
              <a:off x="0" y="9920"/>
              <a:ext cx="4041471" cy="926692"/>
            </a:xfrm>
            <a:custGeom>
              <a:avLst/>
              <a:gdLst/>
              <a:ahLst/>
              <a:cxnLst/>
              <a:rect l="l" t="t" r="r" b="b"/>
              <a:pathLst>
                <a:path w="4041471" h="926692">
                  <a:moveTo>
                    <a:pt x="0" y="0"/>
                  </a:moveTo>
                  <a:lnTo>
                    <a:pt x="4041471" y="0"/>
                  </a:lnTo>
                  <a:lnTo>
                    <a:pt x="4041471" y="926692"/>
                  </a:lnTo>
                  <a:lnTo>
                    <a:pt x="0" y="92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9614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4031551" y="0"/>
              <a:ext cx="2092232" cy="926692"/>
            </a:xfrm>
            <a:custGeom>
              <a:avLst/>
              <a:gdLst/>
              <a:ahLst/>
              <a:cxnLst/>
              <a:rect l="l" t="t" r="r" b="b"/>
              <a:pathLst>
                <a:path w="2092232" h="926692">
                  <a:moveTo>
                    <a:pt x="0" y="0"/>
                  </a:moveTo>
                  <a:lnTo>
                    <a:pt x="2092232" y="0"/>
                  </a:lnTo>
                  <a:lnTo>
                    <a:pt x="2092232" y="926692"/>
                  </a:lnTo>
                  <a:lnTo>
                    <a:pt x="0" y="92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11737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371400" y="399593"/>
            <a:ext cx="8881145" cy="58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Clean air indoors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1400" y="1108253"/>
            <a:ext cx="9449200" cy="61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en-US" sz="1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Use these pictures to help identify indoor air pollutants and things that could cause breathing problems for some people.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71400" y="5729456"/>
            <a:ext cx="9449200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en-US" sz="1900">
                <a:solidFill>
                  <a:srgbClr val="000000"/>
                </a:solidFill>
                <a:latin typeface="Söhne 2"/>
              </a:rPr>
              <a:t>Indoors, we can avoid inhaling cigarette smoke, dust and harmful chemicals, like cleaning products.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41594" y="1827073"/>
            <a:ext cx="1808597" cy="180859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3"/>
              <a:stretch>
                <a:fillRect l="-5566" r="-57992" b="-903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3884313" y="1827073"/>
            <a:ext cx="1808597" cy="180859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4"/>
              <a:stretch>
                <a:fillRect t="-44767" b="-518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931035" y="1827073"/>
            <a:ext cx="1808597" cy="18085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977757" y="3787790"/>
            <a:ext cx="1808597" cy="180859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r="-2490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3884313" y="3787790"/>
            <a:ext cx="1808597" cy="180859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5931035" y="3787790"/>
            <a:ext cx="1808597" cy="180859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4209" y="0"/>
                  </a:moveTo>
                  <a:lnTo>
                    <a:pt x="748591" y="0"/>
                  </a:lnTo>
                  <a:cubicBezTo>
                    <a:pt x="784052" y="0"/>
                    <a:pt x="812800" y="28748"/>
                    <a:pt x="812800" y="64209"/>
                  </a:cubicBezTo>
                  <a:lnTo>
                    <a:pt x="812800" y="748591"/>
                  </a:lnTo>
                  <a:cubicBezTo>
                    <a:pt x="812800" y="784052"/>
                    <a:pt x="784052" y="812800"/>
                    <a:pt x="748591" y="812800"/>
                  </a:cubicBezTo>
                  <a:lnTo>
                    <a:pt x="64209" y="812800"/>
                  </a:lnTo>
                  <a:cubicBezTo>
                    <a:pt x="28748" y="812800"/>
                    <a:pt x="0" y="784052"/>
                    <a:pt x="0" y="748591"/>
                  </a:cubicBezTo>
                  <a:lnTo>
                    <a:pt x="0" y="64209"/>
                  </a:lnTo>
                  <a:cubicBezTo>
                    <a:pt x="0" y="28748"/>
                    <a:pt x="28748" y="0"/>
                    <a:pt x="64209" y="0"/>
                  </a:cubicBezTo>
                  <a:close/>
                </a:path>
              </a:pathLst>
            </a:custGeom>
            <a:blipFill>
              <a:blip r:embed="rId8"/>
              <a:stretch>
                <a:fillRect l="-25000" r="-25000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950690" y="388406"/>
            <a:ext cx="4592837" cy="702459"/>
            <a:chOff x="0" y="0"/>
            <a:chExt cx="6123783" cy="936612"/>
          </a:xfrm>
        </p:grpSpPr>
        <p:sp>
          <p:nvSpPr>
            <p:cNvPr id="18" name="Freeform 18"/>
            <p:cNvSpPr/>
            <p:nvPr/>
          </p:nvSpPr>
          <p:spPr>
            <a:xfrm>
              <a:off x="0" y="9920"/>
              <a:ext cx="4041471" cy="926692"/>
            </a:xfrm>
            <a:custGeom>
              <a:avLst/>
              <a:gdLst/>
              <a:ahLst/>
              <a:cxnLst/>
              <a:rect l="l" t="t" r="r" b="b"/>
              <a:pathLst>
                <a:path w="4041471" h="926692">
                  <a:moveTo>
                    <a:pt x="0" y="0"/>
                  </a:moveTo>
                  <a:lnTo>
                    <a:pt x="4041471" y="0"/>
                  </a:lnTo>
                  <a:lnTo>
                    <a:pt x="4041471" y="926692"/>
                  </a:lnTo>
                  <a:lnTo>
                    <a:pt x="0" y="92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9614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031551" y="0"/>
              <a:ext cx="2092232" cy="926692"/>
            </a:xfrm>
            <a:custGeom>
              <a:avLst/>
              <a:gdLst/>
              <a:ahLst/>
              <a:cxnLst/>
              <a:rect l="l" t="t" r="r" b="b"/>
              <a:pathLst>
                <a:path w="2092232" h="926692">
                  <a:moveTo>
                    <a:pt x="0" y="0"/>
                  </a:moveTo>
                  <a:lnTo>
                    <a:pt x="2092232" y="0"/>
                  </a:lnTo>
                  <a:lnTo>
                    <a:pt x="2092232" y="926692"/>
                  </a:lnTo>
                  <a:lnTo>
                    <a:pt x="0" y="926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1737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371400" y="399593"/>
            <a:ext cx="8881145" cy="58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Clean air outdoors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1400" y="1108253"/>
            <a:ext cx="9449200" cy="61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en-US" sz="1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Use these pictures to identify outdoor air pollutants and things that could cause breathing problems for some people.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71400" y="5729456"/>
            <a:ext cx="9449200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en-US" sz="1900">
                <a:solidFill>
                  <a:srgbClr val="000000"/>
                </a:solidFill>
                <a:latin typeface="Söhne 2"/>
              </a:rPr>
              <a:t>Outside, we can avoid breathing in pollutants such as fumes from vehicles and smoke from factories.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137404" y="1953308"/>
            <a:ext cx="2191153" cy="572189"/>
          </a:xfrm>
          <a:custGeom>
            <a:avLst/>
            <a:gdLst/>
            <a:ahLst/>
            <a:cxnLst/>
            <a:rect l="l" t="t" r="r" b="b"/>
            <a:pathLst>
              <a:path w="2191153" h="572189">
                <a:moveTo>
                  <a:pt x="0" y="0"/>
                </a:moveTo>
                <a:lnTo>
                  <a:pt x="2191154" y="0"/>
                </a:lnTo>
                <a:lnTo>
                  <a:pt x="2191154" y="572189"/>
                </a:lnTo>
                <a:lnTo>
                  <a:pt x="0" y="572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160" b="-177889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9651149" y="1032802"/>
            <a:ext cx="2540851" cy="2413201"/>
          </a:xfrm>
          <a:custGeom>
            <a:avLst/>
            <a:gdLst/>
            <a:ahLst/>
            <a:cxnLst/>
            <a:rect l="l" t="t" r="r" b="b"/>
            <a:pathLst>
              <a:path w="2540851" h="2413201">
                <a:moveTo>
                  <a:pt x="0" y="0"/>
                </a:moveTo>
                <a:lnTo>
                  <a:pt x="2540851" y="0"/>
                </a:lnTo>
                <a:lnTo>
                  <a:pt x="2540851" y="2413201"/>
                </a:lnTo>
                <a:lnTo>
                  <a:pt x="0" y="2413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382" t="-18411" b="-2153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6679" y="988743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In this lesson,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we'll be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6679" y="2006351"/>
            <a:ext cx="4440572" cy="30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499">
                <a:solidFill>
                  <a:srgbClr val="000000"/>
                </a:solidFill>
                <a:latin typeface="Söhne 2"/>
              </a:rPr>
              <a:t> learning about what our lungs do.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2499">
                <a:solidFill>
                  <a:srgbClr val="000000"/>
                </a:solidFill>
                <a:latin typeface="Söhne 2"/>
              </a:rPr>
              <a:t>learning about things that can cause harm to our lungs.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2499">
                <a:solidFill>
                  <a:srgbClr val="000000"/>
                </a:solidFill>
                <a:latin typeface="Söhne 2"/>
              </a:rPr>
              <a:t>learning about ways to look after our lungs.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499">
                <a:solidFill>
                  <a:srgbClr val="000000"/>
                </a:solidFill>
                <a:latin typeface="Söhne 2"/>
              </a:rPr>
              <a:t> using special vocabulary.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11686" y="2004452"/>
            <a:ext cx="144259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Keywords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96000" y="2684189"/>
            <a:ext cx="3555149" cy="333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respiratory system</a:t>
            </a:r>
          </a:p>
          <a:p>
            <a:pPr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lungs</a:t>
            </a:r>
          </a:p>
          <a:p>
            <a:pPr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capacity</a:t>
            </a:r>
          </a:p>
          <a:p>
            <a:pPr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diaphragm</a:t>
            </a:r>
          </a:p>
          <a:p>
            <a:pPr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ribcage</a:t>
            </a:r>
          </a:p>
          <a:p>
            <a:pPr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blood</a:t>
            </a:r>
          </a:p>
          <a:p>
            <a:pPr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breathing</a:t>
            </a:r>
          </a:p>
          <a:p>
            <a:pPr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mucus</a:t>
            </a:r>
          </a:p>
          <a:p>
            <a:pPr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inhale and exhale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69777" y="2684189"/>
            <a:ext cx="2490713" cy="296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air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oxygen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carbon dioxide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gas exchange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health and wellbeing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exercise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pollution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harmful substances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1B3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37883" y="0"/>
            <a:ext cx="5854117" cy="6858000"/>
          </a:xfrm>
          <a:custGeom>
            <a:avLst/>
            <a:gdLst/>
            <a:ahLst/>
            <a:cxnLst/>
            <a:rect l="l" t="t" r="r" b="b"/>
            <a:pathLst>
              <a:path w="5854117" h="6858000">
                <a:moveTo>
                  <a:pt x="0" y="0"/>
                </a:moveTo>
                <a:lnTo>
                  <a:pt x="5854117" y="0"/>
                </a:lnTo>
                <a:lnTo>
                  <a:pt x="585411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354" r="-2331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3580" y="834967"/>
            <a:ext cx="4254103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Pollen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pollutants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3580" y="1814970"/>
            <a:ext cx="4895675" cy="4078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9"/>
              </a:lnSpc>
            </a:pPr>
            <a:r>
              <a:rPr lang="en-US" sz="1900">
                <a:solidFill>
                  <a:srgbClr val="FFFFFF"/>
                </a:solidFill>
                <a:latin typeface="Söhne 2"/>
              </a:rPr>
              <a:t>People who are allergic to pollens in the air may have symptoms such as itchy eyes, a runny or blocked nose and coughing. </a:t>
            </a:r>
          </a:p>
          <a:p>
            <a:pPr>
              <a:lnSpc>
                <a:spcPts val="2489"/>
              </a:lnSpc>
            </a:pPr>
            <a:endParaRPr lang="en-US" sz="19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489"/>
              </a:lnSpc>
            </a:pPr>
            <a:r>
              <a:rPr lang="en-US" sz="1900">
                <a:solidFill>
                  <a:srgbClr val="FFFFFF"/>
                </a:solidFill>
                <a:latin typeface="Söhne 2"/>
              </a:rPr>
              <a:t>The pollen irritates the airways. If our nose is blocked, we breathe through our mouth which allows more pollen to reach our lungs.</a:t>
            </a:r>
          </a:p>
          <a:p>
            <a:pPr>
              <a:lnSpc>
                <a:spcPts val="2489"/>
              </a:lnSpc>
            </a:pPr>
            <a:endParaRPr lang="en-US" sz="19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489"/>
              </a:lnSpc>
            </a:pPr>
            <a:r>
              <a:rPr lang="en-US" sz="1900">
                <a:solidFill>
                  <a:srgbClr val="FFFFFF"/>
                </a:solidFill>
                <a:latin typeface="Söhne 2"/>
              </a:rPr>
              <a:t>However, with the right treatment, people can stay on top of these symptoms and enjoy life to the full.</a:t>
            </a:r>
          </a:p>
          <a:p>
            <a:pPr>
              <a:lnSpc>
                <a:spcPts val="2489"/>
              </a:lnSpc>
            </a:pPr>
            <a:endParaRPr lang="en-US" sz="19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489"/>
              </a:lnSpc>
            </a:pPr>
            <a:r>
              <a:rPr lang="en-US" sz="1900">
                <a:solidFill>
                  <a:srgbClr val="FF3EB5"/>
                </a:solidFill>
                <a:latin typeface="Söhne 2"/>
              </a:rPr>
              <a:t>Do you know anyone who is allergic to pollen?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263995" y="0"/>
            <a:ext cx="5928005" cy="6858000"/>
          </a:xfrm>
          <a:custGeom>
            <a:avLst/>
            <a:gdLst/>
            <a:ahLst/>
            <a:cxnLst/>
            <a:rect l="l" t="t" r="r" b="b"/>
            <a:pathLst>
              <a:path w="5928005" h="6858000">
                <a:moveTo>
                  <a:pt x="0" y="0"/>
                </a:moveTo>
                <a:lnTo>
                  <a:pt x="5928005" y="0"/>
                </a:lnTo>
                <a:lnTo>
                  <a:pt x="59280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813" t="-6637" r="-27736" b="-144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54248" y="1080945"/>
            <a:ext cx="4379752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Super lungs!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4248" y="1990976"/>
            <a:ext cx="4705525" cy="3886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Just as we can strengthen the muscles in our arms and legs, we can strengthen the muscles around our lungs.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The intercostal muscles are responsible for spreading and lifting your diaphragm and ribcage. 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Blowing up balloons is a great exercise to improve lung capacity. 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Let's all try now.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33213" y="1092229"/>
            <a:ext cx="5368954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The power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of</a:t>
            </a:r>
          </a:p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breathing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3213" y="2901956"/>
            <a:ext cx="4180914" cy="274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latin typeface="Söhne 2"/>
              </a:rPr>
              <a:t>Breathing keeps our bodies healthy, as it draws in oxygen and gets rid of carbon dioxide.</a:t>
            </a:r>
          </a:p>
          <a:p>
            <a:pPr>
              <a:lnSpc>
                <a:spcPts val="2730"/>
              </a:lnSpc>
            </a:pPr>
            <a:endParaRPr lang="en-US" sz="21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latin typeface="Söhne 2"/>
              </a:rPr>
              <a:t>But did you know that breathing can also help our mental wellbeing? That means it can help us with our feelings and emotions.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39832B-1BC4-CC4D-AE98-6239020B6491}"/>
              </a:ext>
            </a:extLst>
          </p:cNvPr>
          <p:cNvSpPr/>
          <p:nvPr/>
        </p:nvSpPr>
        <p:spPr>
          <a:xfrm>
            <a:off x="6010497" y="0"/>
            <a:ext cx="6181503" cy="6858000"/>
          </a:xfrm>
          <a:custGeom>
            <a:avLst/>
            <a:gdLst/>
            <a:ahLst/>
            <a:cxnLst/>
            <a:rect l="l" t="t" r="r" b="b"/>
            <a:pathLst>
              <a:path w="6181503" h="6858000">
                <a:moveTo>
                  <a:pt x="0" y="0"/>
                </a:moveTo>
                <a:lnTo>
                  <a:pt x="6181503" y="0"/>
                </a:lnTo>
                <a:lnTo>
                  <a:pt x="618150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027" t="-915" r="-37433" b="-915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477" t="-3261" r="-8212" b="-2792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71400" y="1749142"/>
            <a:ext cx="9449200" cy="421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000000"/>
                </a:solidFill>
                <a:latin typeface="Söhne 2"/>
              </a:rPr>
              <a:t>To end our lesson today, let's try a breathing exercise that's great for when you're feeling stressed, anxious or frustrated.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000000"/>
                </a:solidFill>
                <a:latin typeface="Söhne 2"/>
              </a:rPr>
              <a:t>It's called belly breathing. You can do it either sitting or lying down with your knees up. You might like to close your eyes, but you don't have to.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Place one hand on your tummy and the other on your chest.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Take a slow, deep breath in through your nose until you feel your lungs fully inflate. 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Exhale out of your mouth. 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With each breath, ensure your stomach rises on the inhale and falls on the exhale.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71400" y="871037"/>
            <a:ext cx="8881145" cy="65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A </a:t>
            </a:r>
            <a:r>
              <a:rPr lang="en-US" sz="4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breathing</a:t>
            </a: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exercise to try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700000">
            <a:off x="-826693" y="2757754"/>
            <a:ext cx="4858130" cy="4824718"/>
          </a:xfrm>
          <a:custGeom>
            <a:avLst/>
            <a:gdLst/>
            <a:ahLst/>
            <a:cxnLst/>
            <a:rect l="l" t="t" r="r" b="b"/>
            <a:pathLst>
              <a:path w="4858130" h="4824718">
                <a:moveTo>
                  <a:pt x="0" y="0"/>
                </a:moveTo>
                <a:lnTo>
                  <a:pt x="4858130" y="0"/>
                </a:lnTo>
                <a:lnTo>
                  <a:pt x="4858130" y="4824717"/>
                </a:lnTo>
                <a:lnTo>
                  <a:pt x="0" y="482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043" t="-14971" b="-218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121622" y="692391"/>
            <a:ext cx="8347376" cy="1276704"/>
            <a:chOff x="0" y="0"/>
            <a:chExt cx="11129835" cy="1702272"/>
          </a:xfrm>
        </p:grpSpPr>
        <p:sp>
          <p:nvSpPr>
            <p:cNvPr id="7" name="Freeform 7"/>
            <p:cNvSpPr/>
            <p:nvPr/>
          </p:nvSpPr>
          <p:spPr>
            <a:xfrm>
              <a:off x="0" y="18029"/>
              <a:ext cx="7345281" cy="1684242"/>
            </a:xfrm>
            <a:custGeom>
              <a:avLst/>
              <a:gdLst/>
              <a:ahLst/>
              <a:cxnLst/>
              <a:rect l="l" t="t" r="r" b="b"/>
              <a:pathLst>
                <a:path w="7345281" h="1684242">
                  <a:moveTo>
                    <a:pt x="0" y="0"/>
                  </a:moveTo>
                  <a:lnTo>
                    <a:pt x="7345281" y="0"/>
                  </a:lnTo>
                  <a:lnTo>
                    <a:pt x="7345281" y="1684243"/>
                  </a:lnTo>
                  <a:lnTo>
                    <a:pt x="0" y="168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61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27251" y="0"/>
              <a:ext cx="3802584" cy="1684242"/>
            </a:xfrm>
            <a:custGeom>
              <a:avLst/>
              <a:gdLst/>
              <a:ahLst/>
              <a:cxnLst/>
              <a:rect l="l" t="t" r="r" b="b"/>
              <a:pathLst>
                <a:path w="3802584" h="1684242">
                  <a:moveTo>
                    <a:pt x="0" y="0"/>
                  </a:moveTo>
                  <a:lnTo>
                    <a:pt x="3802584" y="0"/>
                  </a:lnTo>
                  <a:lnTo>
                    <a:pt x="3802584" y="1684242"/>
                  </a:lnTo>
                  <a:lnTo>
                    <a:pt x="0" y="1684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737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721600" y="910373"/>
            <a:ext cx="7147420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What have we learnt today?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73020" y="2360139"/>
            <a:ext cx="5424881" cy="333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3EB5"/>
                </a:solidFill>
                <a:latin typeface="Söhne 2"/>
              </a:rPr>
              <a:t>1. </a:t>
            </a:r>
            <a:r>
              <a:rPr lang="en-US" sz="2400">
                <a:solidFill>
                  <a:srgbClr val="000000"/>
                </a:solidFill>
                <a:latin typeface="Söhne 2"/>
              </a:rPr>
              <a:t>Can you explain to your partner what our lungs do?</a:t>
            </a:r>
          </a:p>
          <a:p>
            <a:pPr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FF3EB5"/>
                </a:solidFill>
                <a:latin typeface="Söhne 2"/>
              </a:rPr>
              <a:t>2. </a:t>
            </a:r>
            <a:r>
              <a:rPr lang="en-US" sz="2400">
                <a:solidFill>
                  <a:srgbClr val="000000"/>
                </a:solidFill>
                <a:latin typeface="Söhne 2"/>
              </a:rPr>
              <a:t>Can you remember two things that can cause problems with our breathing?</a:t>
            </a:r>
          </a:p>
          <a:p>
            <a:pPr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FF3EB5"/>
                </a:solidFill>
                <a:latin typeface="Söhne 2"/>
              </a:rPr>
              <a:t>3. </a:t>
            </a:r>
            <a:r>
              <a:rPr lang="en-US" sz="2400">
                <a:solidFill>
                  <a:srgbClr val="000000"/>
                </a:solidFill>
                <a:latin typeface="Söhne 2"/>
              </a:rPr>
              <a:t>Can you name three ways we can look after our lungs?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1152" y="2273993"/>
            <a:ext cx="10249696" cy="3062097"/>
          </a:xfrm>
          <a:custGeom>
            <a:avLst/>
            <a:gdLst/>
            <a:ahLst/>
            <a:cxnLst/>
            <a:rect l="l" t="t" r="r" b="b"/>
            <a:pathLst>
              <a:path w="10249696" h="3062097">
                <a:moveTo>
                  <a:pt x="0" y="0"/>
                </a:moveTo>
                <a:lnTo>
                  <a:pt x="10249696" y="0"/>
                </a:lnTo>
                <a:lnTo>
                  <a:pt x="10249696" y="3062097"/>
                </a:lnTo>
                <a:lnTo>
                  <a:pt x="0" y="3062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71152" y="5515610"/>
            <a:ext cx="8096648" cy="656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Söhne 2"/>
              </a:rPr>
              <a:t>Breath is an inhalation, an exhalation. </a:t>
            </a:r>
            <a:r>
              <a:rPr lang="en-US" sz="1899" dirty="0">
                <a:solidFill>
                  <a:srgbClr val="FF3EB5"/>
                </a:solidFill>
                <a:latin typeface="Söhne 2"/>
              </a:rPr>
              <a:t>Breath is life</a:t>
            </a:r>
            <a:r>
              <a:rPr lang="en-US" sz="1899" dirty="0">
                <a:solidFill>
                  <a:srgbClr val="FFFFFF"/>
                </a:solidFill>
                <a:latin typeface="Söhne 2"/>
              </a:rPr>
              <a:t>. 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Söhne 2"/>
              </a:rPr>
              <a:t>We’re the UK’s lung health charity, fighting for your right to breathe.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25665" y="0"/>
            <a:ext cx="4966335" cy="6858000"/>
          </a:xfrm>
          <a:custGeom>
            <a:avLst/>
            <a:gdLst/>
            <a:ahLst/>
            <a:cxnLst/>
            <a:rect l="l" t="t" r="r" b="b"/>
            <a:pathLst>
              <a:path w="4966335" h="6858000">
                <a:moveTo>
                  <a:pt x="0" y="0"/>
                </a:moveTo>
                <a:lnTo>
                  <a:pt x="4966335" y="0"/>
                </a:lnTo>
                <a:lnTo>
                  <a:pt x="496633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5800" y="600075"/>
            <a:ext cx="4880521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Take a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deep breath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1637665"/>
            <a:ext cx="5779316" cy="4534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Take a breath in now, then breathe out slowly.</a:t>
            </a: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Air travels from our nose and mouth through tubes to the lungs.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When we breathe in, a muscle called the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diaphragm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 moves down. This makes space for our two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lungs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 to fill up with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air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. 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The lungs are in our chest and are protected by our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ribcage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. While we're sitting quietly, we're using less than half of our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lung capacity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.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What makes our breathing faster and our lungs increase?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7334075" y="839470"/>
          <a:ext cx="3131890" cy="2590800"/>
        </p:xfrm>
        <a:graphic>
          <a:graphicData uri="http://schemas.openxmlformats.org/drawingml/2006/table">
            <a:tbl>
              <a:tblPr/>
              <a:tblGrid>
                <a:gridCol w="1394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Söhne 1"/>
                        </a:rPr>
                        <a:t>Age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00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FFFFFF"/>
                          </a:solidFill>
                          <a:latin typeface="Söhne 1"/>
                        </a:rPr>
                        <a:t>Breaths per minute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Söhne 2"/>
                        </a:rPr>
                        <a:t>1 to 3 years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Söhne 2"/>
                        </a:rPr>
                        <a:t>24 to 40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Söhne 2"/>
                        </a:rPr>
                        <a:t>3 to 5 years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Söhne 2"/>
                        </a:rPr>
                        <a:t>22 to 34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Söhne 2"/>
                        </a:rPr>
                        <a:t>5 to 12 years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Söhne 2"/>
                        </a:rPr>
                        <a:t>16 to 30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Söhne 2"/>
                        </a:rPr>
                        <a:t>12 to 18 years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Söhne 2"/>
                        </a:rPr>
                        <a:t>12 to 20</a:t>
                      </a:r>
                      <a:endParaRPr lang="en-US" sz="1100"/>
                    </a:p>
                  </a:txBody>
                  <a:tcPr marL="133350" marR="133350" marT="133350" marB="13335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0917" r="21382"/>
          <a:stretch>
            <a:fillRect/>
          </a:stretch>
        </p:blipFill>
        <p:spPr>
          <a:xfrm>
            <a:off x="7911571" y="4372966"/>
            <a:ext cx="1976898" cy="195290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68105" y="600075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Growing lungs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8105" y="1595997"/>
            <a:ext cx="5265890" cy="458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0"/>
              </a:lnSpc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A baby's lungs start to grow when they are in the womb. The lungs grow like branches on a tree – out to the left and the right.</a:t>
            </a:r>
          </a:p>
          <a:p>
            <a:pPr>
              <a:lnSpc>
                <a:spcPts val="2990"/>
              </a:lnSpc>
            </a:pPr>
            <a:endParaRPr lang="en-US" sz="22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Your lungs are still growing, like other body parts.</a:t>
            </a:r>
          </a:p>
          <a:p>
            <a:pPr>
              <a:lnSpc>
                <a:spcPts val="2990"/>
              </a:lnSpc>
            </a:pPr>
            <a:endParaRPr lang="en-US" sz="22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And because your lungs are smaller than adult lungs, you breathe faster.</a:t>
            </a:r>
          </a:p>
          <a:p>
            <a:pPr>
              <a:lnSpc>
                <a:spcPts val="2990"/>
              </a:lnSpc>
            </a:pPr>
            <a:endParaRPr lang="en-US" sz="22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200" dirty="0">
                <a:solidFill>
                  <a:srgbClr val="FF3EB5"/>
                </a:solidFill>
                <a:latin typeface="Söhne 2"/>
              </a:rPr>
              <a:t>How many breaths do you think you take in one minute?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34075" y="3561893"/>
            <a:ext cx="3131890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You can count your breaths in one minute now.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25665" y="0"/>
            <a:ext cx="4966335" cy="6858000"/>
          </a:xfrm>
          <a:custGeom>
            <a:avLst/>
            <a:gdLst/>
            <a:ahLst/>
            <a:cxnLst/>
            <a:rect l="l" t="t" r="r" b="b"/>
            <a:pathLst>
              <a:path w="4966335" h="6858000">
                <a:moveTo>
                  <a:pt x="0" y="0"/>
                </a:moveTo>
                <a:lnTo>
                  <a:pt x="4966335" y="0"/>
                </a:lnTo>
                <a:lnTo>
                  <a:pt x="496633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3" r="-178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3580" y="879708"/>
            <a:ext cx="5779316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How the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lungs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work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3580" y="1872557"/>
            <a:ext cx="5779316" cy="3886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Our lungs are part of our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respiratory system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. They have a very important job to do!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2"/>
              </a:rPr>
              <a:t>When we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inhale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, we're taking air into our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lungs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. Air is 21% oxygen. The oxygen we inhale moves to our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blood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 and is transported all around our bodies. 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Carbon dioxide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, a waste gas, moves from our blood to our lungs and is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exhaled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.</a:t>
            </a:r>
          </a:p>
          <a:p>
            <a:pPr>
              <a:lnSpc>
                <a:spcPts val="2620"/>
              </a:lnSpc>
            </a:pPr>
            <a:endParaRPr lang="en-US" sz="200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This process, called gas exchange, is essential to life</a:t>
            </a:r>
            <a:r>
              <a:rPr lang="en-US" sz="2000">
                <a:solidFill>
                  <a:srgbClr val="FFFFFF"/>
                </a:solidFill>
                <a:latin typeface="Söhne 2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234532" y="2644437"/>
            <a:ext cx="2606040" cy="5486400"/>
          </a:xfrm>
          <a:custGeom>
            <a:avLst/>
            <a:gdLst/>
            <a:ahLst/>
            <a:cxnLst/>
            <a:rect l="l" t="t" r="r" b="b"/>
            <a:pathLst>
              <a:path w="2606040" h="5486400">
                <a:moveTo>
                  <a:pt x="0" y="0"/>
                </a:moveTo>
                <a:lnTo>
                  <a:pt x="2606040" y="0"/>
                </a:lnTo>
                <a:lnTo>
                  <a:pt x="260604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35696" y="396193"/>
            <a:ext cx="3701856" cy="8014843"/>
          </a:xfrm>
          <a:custGeom>
            <a:avLst/>
            <a:gdLst/>
            <a:ahLst/>
            <a:cxnLst/>
            <a:rect l="l" t="t" r="r" b="b"/>
            <a:pathLst>
              <a:path w="3701856" h="8014843">
                <a:moveTo>
                  <a:pt x="0" y="0"/>
                </a:moveTo>
                <a:lnTo>
                  <a:pt x="3701856" y="0"/>
                </a:lnTo>
                <a:lnTo>
                  <a:pt x="3701856" y="8014843"/>
                </a:lnTo>
                <a:lnTo>
                  <a:pt x="0" y="8014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68105" y="890893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Watch them work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8105" y="1718238"/>
            <a:ext cx="5265890" cy="443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0"/>
              </a:lnSpc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The lungs are like bags that fill with air, then empty.</a:t>
            </a:r>
          </a:p>
          <a:p>
            <a:pPr>
              <a:lnSpc>
                <a:spcPts val="2860"/>
              </a:lnSpc>
            </a:pPr>
            <a:endParaRPr lang="en-US" sz="22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860"/>
              </a:lnSpc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We can see how the lungs work by creating a simple model.</a:t>
            </a:r>
          </a:p>
          <a:p>
            <a:pPr>
              <a:lnSpc>
                <a:spcPts val="2860"/>
              </a:lnSpc>
            </a:pPr>
            <a:endParaRPr lang="en-US" sz="22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860"/>
              </a:lnSpc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For this model, you will need:</a:t>
            </a:r>
          </a:p>
          <a:p>
            <a:pPr>
              <a:lnSpc>
                <a:spcPts val="2860"/>
              </a:lnSpc>
            </a:pPr>
            <a:endParaRPr lang="en-US" sz="22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860"/>
              </a:lnSpc>
            </a:pPr>
            <a:r>
              <a:rPr lang="en-US" sz="22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An empty hard plastic bottle (500-600ml)</a:t>
            </a:r>
          </a:p>
          <a:p>
            <a:pPr>
              <a:lnSpc>
                <a:spcPts val="2860"/>
              </a:lnSpc>
            </a:pPr>
            <a:r>
              <a:rPr lang="en-US" sz="22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Two biodegradable balloons</a:t>
            </a:r>
          </a:p>
          <a:p>
            <a:pPr>
              <a:lnSpc>
                <a:spcPts val="2860"/>
              </a:lnSpc>
            </a:pPr>
            <a:r>
              <a:rPr lang="en-US" sz="22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200" dirty="0">
                <a:solidFill>
                  <a:srgbClr val="000000"/>
                </a:solidFill>
                <a:latin typeface="Söhne 2"/>
              </a:rPr>
              <a:t>Scissors &amp; craft knife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9E34F96E-5FEF-DB4D-B125-5DF575E07C85}"/>
              </a:ext>
            </a:extLst>
          </p:cNvPr>
          <p:cNvSpPr/>
          <p:nvPr/>
        </p:nvSpPr>
        <p:spPr>
          <a:xfrm rot="-10800000">
            <a:off x="477950" y="953868"/>
            <a:ext cx="3104884" cy="952625"/>
          </a:xfrm>
          <a:custGeom>
            <a:avLst/>
            <a:gdLst/>
            <a:ahLst/>
            <a:cxnLst/>
            <a:rect l="l" t="t" r="r" b="b"/>
            <a:pathLst>
              <a:path w="3358152" h="869641">
                <a:moveTo>
                  <a:pt x="0" y="0"/>
                </a:moveTo>
                <a:lnTo>
                  <a:pt x="3358152" y="0"/>
                </a:lnTo>
                <a:lnTo>
                  <a:pt x="3358152" y="869641"/>
                </a:lnTo>
                <a:lnTo>
                  <a:pt x="0" y="869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099" b="-17767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33213" y="1069858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Step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2280302"/>
            <a:ext cx="4371064" cy="163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r>
              <a:rPr lang="en-US" sz="2499" dirty="0">
                <a:solidFill>
                  <a:srgbClr val="000000"/>
                </a:solidFill>
                <a:latin typeface="Söhne 2"/>
              </a:rPr>
              <a:t>Remove the lid and cut the bottom off the plastic bottle.</a:t>
            </a:r>
          </a:p>
          <a:p>
            <a:pPr>
              <a:lnSpc>
                <a:spcPts val="3249"/>
              </a:lnSpc>
            </a:pPr>
            <a:endParaRPr lang="en-US" sz="2499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3249"/>
              </a:lnSpc>
            </a:pPr>
            <a:r>
              <a:rPr lang="en-US" sz="2499" dirty="0">
                <a:solidFill>
                  <a:srgbClr val="000000"/>
                </a:solidFill>
                <a:latin typeface="Söhne 2"/>
              </a:rPr>
              <a:t>This bottle will be the ribcage.</a:t>
            </a:r>
          </a:p>
        </p:txBody>
      </p:sp>
      <p:sp>
        <p:nvSpPr>
          <p:cNvPr id="8" name="Freeform 8"/>
          <p:cNvSpPr/>
          <p:nvPr/>
        </p:nvSpPr>
        <p:spPr>
          <a:xfrm>
            <a:off x="5701882" y="0"/>
            <a:ext cx="6490118" cy="6858000"/>
          </a:xfrm>
          <a:custGeom>
            <a:avLst/>
            <a:gdLst/>
            <a:ahLst/>
            <a:cxnLst/>
            <a:rect l="l" t="t" r="r" b="b"/>
            <a:pathLst>
              <a:path w="6490118" h="6858000">
                <a:moveTo>
                  <a:pt x="0" y="0"/>
                </a:moveTo>
                <a:lnTo>
                  <a:pt x="6490118" y="0"/>
                </a:lnTo>
                <a:lnTo>
                  <a:pt x="649011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044" t="-2738" r="-11563" b="-2738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46746" y="1069858"/>
            <a:ext cx="3234654" cy="805237"/>
          </a:xfrm>
          <a:custGeom>
            <a:avLst/>
            <a:gdLst/>
            <a:ahLst/>
            <a:cxnLst/>
            <a:rect l="l" t="t" r="r" b="b"/>
            <a:pathLst>
              <a:path w="3439617" h="719512">
                <a:moveTo>
                  <a:pt x="0" y="0"/>
                </a:moveTo>
                <a:lnTo>
                  <a:pt x="3439617" y="0"/>
                </a:lnTo>
                <a:lnTo>
                  <a:pt x="3439617" y="719512"/>
                </a:lnTo>
                <a:lnTo>
                  <a:pt x="0" y="719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33213" y="1069858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Step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2202005"/>
            <a:ext cx="4267200" cy="2840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r>
              <a:rPr lang="en-US" sz="2499" dirty="0">
                <a:solidFill>
                  <a:srgbClr val="000000"/>
                </a:solidFill>
                <a:latin typeface="Söhne 2"/>
              </a:rPr>
              <a:t>Hang one balloon inside the top of the plastic bottle and stretch the neck of the balloon over the neck of the bottle.</a:t>
            </a:r>
          </a:p>
          <a:p>
            <a:pPr>
              <a:lnSpc>
                <a:spcPts val="3249"/>
              </a:lnSpc>
            </a:pPr>
            <a:endParaRPr lang="en-US" sz="2499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3249"/>
              </a:lnSpc>
            </a:pPr>
            <a:r>
              <a:rPr lang="en-US" sz="2499" dirty="0">
                <a:solidFill>
                  <a:srgbClr val="000000"/>
                </a:solidFill>
                <a:latin typeface="Söhne 2"/>
              </a:rPr>
              <a:t>This balloon represents the bag-like lungs.</a:t>
            </a:r>
          </a:p>
        </p:txBody>
      </p:sp>
      <p:sp>
        <p:nvSpPr>
          <p:cNvPr id="8" name="Freeform 8"/>
          <p:cNvSpPr/>
          <p:nvPr/>
        </p:nvSpPr>
        <p:spPr>
          <a:xfrm>
            <a:off x="5701882" y="0"/>
            <a:ext cx="6490118" cy="6858000"/>
          </a:xfrm>
          <a:custGeom>
            <a:avLst/>
            <a:gdLst/>
            <a:ahLst/>
            <a:cxnLst/>
            <a:rect l="l" t="t" r="r" b="b"/>
            <a:pathLst>
              <a:path w="6490118" h="6858000">
                <a:moveTo>
                  <a:pt x="0" y="0"/>
                </a:moveTo>
                <a:lnTo>
                  <a:pt x="6490118" y="0"/>
                </a:lnTo>
                <a:lnTo>
                  <a:pt x="649011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543" r="-13265" b="-20524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85800" y="2313858"/>
            <a:ext cx="4114800" cy="2044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r>
              <a:rPr lang="en-US" sz="2499" dirty="0">
                <a:solidFill>
                  <a:srgbClr val="000000"/>
                </a:solidFill>
                <a:latin typeface="Söhne 2"/>
              </a:rPr>
              <a:t>Cut off the top third of the second balloon. </a:t>
            </a:r>
          </a:p>
          <a:p>
            <a:pPr>
              <a:lnSpc>
                <a:spcPts val="3249"/>
              </a:lnSpc>
            </a:pPr>
            <a:endParaRPr lang="en-US" sz="2499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3249"/>
              </a:lnSpc>
            </a:pPr>
            <a:r>
              <a:rPr lang="en-US" sz="2499" dirty="0">
                <a:solidFill>
                  <a:srgbClr val="000000"/>
                </a:solidFill>
                <a:latin typeface="Söhne 2"/>
              </a:rPr>
              <a:t>Make a knot in the neck of this balloon.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7DDE2AA-5FBB-794D-8AA6-F1180FDD6536}"/>
              </a:ext>
            </a:extLst>
          </p:cNvPr>
          <p:cNvSpPr/>
          <p:nvPr/>
        </p:nvSpPr>
        <p:spPr>
          <a:xfrm rot="-10800000">
            <a:off x="488460" y="953868"/>
            <a:ext cx="3104884" cy="952625"/>
          </a:xfrm>
          <a:custGeom>
            <a:avLst/>
            <a:gdLst/>
            <a:ahLst/>
            <a:cxnLst/>
            <a:rect l="l" t="t" r="r" b="b"/>
            <a:pathLst>
              <a:path w="3358152" h="869641">
                <a:moveTo>
                  <a:pt x="0" y="0"/>
                </a:moveTo>
                <a:lnTo>
                  <a:pt x="3358152" y="0"/>
                </a:lnTo>
                <a:lnTo>
                  <a:pt x="3358152" y="869641"/>
                </a:lnTo>
                <a:lnTo>
                  <a:pt x="0" y="869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099" b="-17767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01882" y="0"/>
            <a:ext cx="6490118" cy="6858000"/>
          </a:xfrm>
          <a:custGeom>
            <a:avLst/>
            <a:gdLst/>
            <a:ahLst/>
            <a:cxnLst/>
            <a:rect l="l" t="t" r="r" b="b"/>
            <a:pathLst>
              <a:path w="6490118" h="6858000">
                <a:moveTo>
                  <a:pt x="0" y="0"/>
                </a:moveTo>
                <a:lnTo>
                  <a:pt x="6490118" y="0"/>
                </a:lnTo>
                <a:lnTo>
                  <a:pt x="649011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397" t="-30485" r="-2344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33213" y="1069858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Step 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5AA0107747FA45A0D9922540CEA3F4" ma:contentTypeVersion="14" ma:contentTypeDescription="Create a new document." ma:contentTypeScope="" ma:versionID="133441365628e073d9cf6bd8f01c95b3">
  <xsd:schema xmlns:xsd="http://www.w3.org/2001/XMLSchema" xmlns:xs="http://www.w3.org/2001/XMLSchema" xmlns:p="http://schemas.microsoft.com/office/2006/metadata/properties" xmlns:ns2="65634313-b77f-46d3-949a-66a1a889ab0a" xmlns:ns3="e924b98b-8f54-4d16-aed8-85823a6093fa" targetNamespace="http://schemas.microsoft.com/office/2006/metadata/properties" ma:root="true" ma:fieldsID="ca68fd000d0ff7c5855ca94c9ddc25cc" ns2:_="" ns3:_="">
    <xsd:import namespace="65634313-b77f-46d3-949a-66a1a889ab0a"/>
    <xsd:import namespace="e924b98b-8f54-4d16-aed8-85823a6093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34313-b77f-46d3-949a-66a1a889a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f085fcf-3737-4e34-9483-f90fca443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4b98b-8f54-4d16-aed8-85823a6093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c3a615b-c02a-42b0-bd5d-84ca1c7a9b39}" ma:internalName="TaxCatchAll" ma:showField="CatchAllData" ma:web="e924b98b-8f54-4d16-aed8-85823a6093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634313-b77f-46d3-949a-66a1a889ab0a">
      <Terms xmlns="http://schemas.microsoft.com/office/infopath/2007/PartnerControls"/>
    </lcf76f155ced4ddcb4097134ff3c332f>
    <TaxCatchAll xmlns="e924b98b-8f54-4d16-aed8-85823a6093f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4E457B-288D-4F7C-88CA-D564C717D439}"/>
</file>

<file path=customXml/itemProps2.xml><?xml version="1.0" encoding="utf-8"?>
<ds:datastoreItem xmlns:ds="http://schemas.openxmlformats.org/officeDocument/2006/customXml" ds:itemID="{ABC393E2-E74E-45FE-8F64-E7DD8C40D0F7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3.xml><?xml version="1.0" encoding="utf-8"?>
<ds:datastoreItem xmlns:ds="http://schemas.openxmlformats.org/officeDocument/2006/customXml" ds:itemID="{BABF1459-6EFE-46F8-9BA6-DEFA60B999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1361</Words>
  <Application>Microsoft Office PowerPoint</Application>
  <PresentationFormat>Widescreen</PresentationFormat>
  <Paragraphs>172</Paragraphs>
  <Slides>25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ALUK KS2 Looking After Your Lungs Presentation</dc:title>
  <dc:subject/>
  <dc:creator>Faye Booth</dc:creator>
  <cp:keywords/>
  <dc:description/>
  <cp:lastModifiedBy>Faye Booth</cp:lastModifiedBy>
  <cp:revision>12</cp:revision>
  <dcterms:created xsi:type="dcterms:W3CDTF">2006-08-16T00:00:00Z</dcterms:created>
  <dcterms:modified xsi:type="dcterms:W3CDTF">2024-05-08T10:49:24Z</dcterms:modified>
  <cp:category/>
  <dc:identifier>DAGC9UIGOHw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0x010100EE5AA0107747FA45A0D9922540CEA3F4</vt:lpwstr>
  </property>
  <property fmtid="{D5CDD505-2E9C-101B-9397-08002B2CF9AE}" pid="3" name="MediaServiceImageTags">
    <vt:lpwstr/>
  </property>
</Properties>
</file>